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573" r:id="rId6"/>
    <p:sldId id="1551" r:id="rId7"/>
    <p:sldId id="1559" r:id="rId8"/>
    <p:sldId id="1566" r:id="rId9"/>
    <p:sldId id="1570" r:id="rId10"/>
    <p:sldId id="1571" r:id="rId11"/>
    <p:sldId id="1572" r:id="rId12"/>
    <p:sldId id="1567" r:id="rId13"/>
    <p:sldId id="1568" r:id="rId14"/>
    <p:sldId id="1569" r:id="rId15"/>
    <p:sldId id="1554" r:id="rId16"/>
    <p:sldId id="1550"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73"/>
          </p14:sldIdLst>
        </p14:section>
        <p14:section name="Content" id="{160A1EF9-8FB4-4F21-AF88-D4BF3CB3B912}">
          <p14:sldIdLst>
            <p14:sldId id="1551"/>
            <p14:sldId id="1559"/>
            <p14:sldId id="1566"/>
            <p14:sldId id="1570"/>
            <p14:sldId id="1571"/>
            <p14:sldId id="1572"/>
            <p14:sldId id="1567"/>
            <p14:sldId id="1568"/>
            <p14:sldId id="1569"/>
            <p14:sldId id="1554"/>
          </p14:sldIdLst>
        </p14:section>
        <p14:section name="Closing" id="{D4E3B1CF-DD2E-4D6E-961F-E6ECD190E64E}">
          <p14:sldIdLst>
            <p14:sldId id="1550"/>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4"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elerik.com/fiddler" TargetMode="External"/><Relationship Id="rId7" Type="http://schemas.openxmlformats.org/officeDocument/2006/relationships/hyperlink" Target="https://git-scm.com/"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ohmyz.sh/" TargetMode="External"/><Relationship Id="rId5" Type="http://schemas.openxmlformats.org/officeDocument/2006/relationships/hyperlink" Target="http://cmder.net/" TargetMode="External"/><Relationship Id="rId4" Type="http://schemas.openxmlformats.org/officeDocument/2006/relationships/hyperlink" Target="https://www.getpostman.com/docs/introduc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2449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42049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hlinkClick r:id="rId3"/>
              </a:rPr>
              <a:t>Yeoman</a:t>
            </a:r>
            <a:r>
              <a:rPr lang="en-US" sz="900" b="0" i="0" kern="1200">
                <a:solidFill>
                  <a:schemeClr val="tx1"/>
                </a:solidFill>
                <a:effectLst/>
                <a:latin typeface="Segoe UI Light" pitchFamily="34" charset="0"/>
                <a:ea typeface="+mn-ea"/>
                <a:cs typeface="+mn-cs"/>
              </a:rPr>
              <a:t> helps you kick-start new projects, and prescribes best practices and tools to help you stay productive. SharePoint client-side development tools include a Yeoman generator for creating new web parts. The generator provides common build tools, common boilerplate code, and a common playground web site to host web parts for testing.</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Enter the following command to install Yeoman and gulp:</a:t>
            </a:r>
          </a:p>
          <a:p>
            <a:endParaRPr lang="en-US" sz="900" b="0" i="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npm</a:t>
            </a:r>
            <a:r>
              <a:rPr lang="en-US" sz="900" kern="1200">
                <a:solidFill>
                  <a:schemeClr val="tx1"/>
                </a:solidFill>
                <a:effectLst/>
                <a:latin typeface="Segoe UI Light" pitchFamily="34" charset="0"/>
                <a:ea typeface="+mn-ea"/>
                <a:cs typeface="+mn-cs"/>
              </a:rPr>
              <a:t> </a:t>
            </a:r>
            <a:r>
              <a:rPr lang="en-US" sz="900" kern="1200" err="1">
                <a:solidFill>
                  <a:schemeClr val="tx1"/>
                </a:solidFill>
                <a:effectLst/>
                <a:latin typeface="Segoe UI Light" pitchFamily="34" charset="0"/>
                <a:ea typeface="+mn-ea"/>
                <a:cs typeface="+mn-cs"/>
              </a:rPr>
              <a:t>i</a:t>
            </a:r>
            <a:r>
              <a:rPr lang="en-US" sz="900" kern="1200">
                <a:solidFill>
                  <a:schemeClr val="tx1"/>
                </a:solidFill>
                <a:effectLst/>
                <a:latin typeface="Segoe UI Light" pitchFamily="34" charset="0"/>
                <a:ea typeface="+mn-ea"/>
                <a:cs typeface="+mn-cs"/>
              </a:rPr>
              <a:t> -g </a:t>
            </a:r>
            <a:r>
              <a:rPr lang="en-US" sz="900" kern="1200" err="1">
                <a:solidFill>
                  <a:schemeClr val="tx1"/>
                </a:solidFill>
                <a:effectLst/>
                <a:latin typeface="Segoe UI Light" pitchFamily="34" charset="0"/>
                <a:ea typeface="+mn-ea"/>
                <a:cs typeface="+mn-cs"/>
              </a:rPr>
              <a:t>yo</a:t>
            </a:r>
            <a:r>
              <a:rPr lang="en-US" sz="900" kern="1200">
                <a:solidFill>
                  <a:schemeClr val="tx1"/>
                </a:solidFill>
                <a:effectLst/>
                <a:latin typeface="Segoe UI Light" pitchFamily="34" charset="0"/>
                <a:ea typeface="+mn-ea"/>
                <a:cs typeface="+mn-cs"/>
              </a:rPr>
              <a:t> gulp</a:t>
            </a:r>
            <a:endParaRPr lang="en-US"/>
          </a:p>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0402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Yeoman SharePoint web part generator helps you quickly create a SharePoint client-side solution project with the right toolchain and project structure.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Enter the following command to install the Yeoman SharePoint generator:</a:t>
            </a:r>
          </a:p>
          <a:p>
            <a:endParaRPr lang="en-US" sz="900" b="0" i="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npm</a:t>
            </a:r>
            <a:r>
              <a:rPr lang="en-US" sz="900" kern="1200">
                <a:solidFill>
                  <a:schemeClr val="tx1"/>
                </a:solidFill>
                <a:effectLst/>
                <a:latin typeface="Segoe UI Light" pitchFamily="34" charset="0"/>
                <a:ea typeface="+mn-ea"/>
                <a:cs typeface="+mn-cs"/>
              </a:rPr>
              <a:t> </a:t>
            </a:r>
            <a:r>
              <a:rPr lang="en-US" sz="900" kern="1200" err="1">
                <a:solidFill>
                  <a:schemeClr val="tx1"/>
                </a:solidFill>
                <a:effectLst/>
                <a:latin typeface="Segoe UI Light" pitchFamily="34" charset="0"/>
                <a:ea typeface="+mn-ea"/>
                <a:cs typeface="+mn-cs"/>
              </a:rPr>
              <a:t>i</a:t>
            </a:r>
            <a:r>
              <a:rPr lang="en-US" sz="900" kern="1200">
                <a:solidFill>
                  <a:schemeClr val="tx1"/>
                </a:solidFill>
                <a:effectLst/>
                <a:latin typeface="Segoe UI Light" pitchFamily="34" charset="0"/>
                <a:ea typeface="+mn-ea"/>
                <a:cs typeface="+mn-cs"/>
              </a:rPr>
              <a:t> -g @</a:t>
            </a:r>
            <a:r>
              <a:rPr lang="en-US" sz="900" kern="1200" err="1">
                <a:solidFill>
                  <a:schemeClr val="tx1"/>
                </a:solidFill>
                <a:effectLst/>
                <a:latin typeface="Segoe UI Light" pitchFamily="34" charset="0"/>
                <a:ea typeface="+mn-ea"/>
                <a:cs typeface="+mn-cs"/>
              </a:rPr>
              <a:t>microsoft</a:t>
            </a:r>
            <a:r>
              <a:rPr lang="en-US" sz="900" kern="1200">
                <a:solidFill>
                  <a:schemeClr val="tx1"/>
                </a:solidFill>
                <a:effectLst/>
                <a:latin typeface="Segoe UI Light" pitchFamily="34" charset="0"/>
                <a:ea typeface="+mn-ea"/>
                <a:cs typeface="+mn-cs"/>
              </a:rPr>
              <a:t>/generator-</a:t>
            </a:r>
            <a:r>
              <a:rPr lang="en-US" sz="900" kern="1200" err="1">
                <a:solidFill>
                  <a:schemeClr val="tx1"/>
                </a:solidFill>
                <a:effectLst/>
                <a:latin typeface="Segoe UI Light" pitchFamily="34" charset="0"/>
                <a:ea typeface="+mn-ea"/>
                <a:cs typeface="+mn-cs"/>
              </a:rPr>
              <a:t>sharepoint</a:t>
            </a:r>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49576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Here are some tools that might come in handy as well:</a:t>
            </a:r>
          </a:p>
          <a:p>
            <a:r>
              <a:rPr lang="en-US" sz="900" b="0" i="0" u="none" strike="noStrike" kern="1200">
                <a:solidFill>
                  <a:schemeClr val="tx1"/>
                </a:solidFill>
                <a:effectLst/>
                <a:latin typeface="Segoe UI Light" pitchFamily="34" charset="0"/>
                <a:ea typeface="+mn-ea"/>
                <a:cs typeface="+mn-cs"/>
                <a:hlinkClick r:id="rId3"/>
              </a:rPr>
              <a:t>Fiddler</a:t>
            </a:r>
            <a:endParaRPr lang="en-US" sz="900" b="0" i="0"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hlinkClick r:id="rId4"/>
              </a:rPr>
              <a:t>Postman plugin for Chrome</a:t>
            </a:r>
            <a:endParaRPr lang="en-US" sz="900" b="0" i="0" kern="1200">
              <a:solidFill>
                <a:schemeClr val="tx1"/>
              </a:solidFill>
              <a:effectLst/>
              <a:latin typeface="Segoe UI Light" pitchFamily="34" charset="0"/>
              <a:ea typeface="+mn-ea"/>
              <a:cs typeface="+mn-cs"/>
            </a:endParaRPr>
          </a:p>
          <a:p>
            <a:r>
              <a:rPr lang="en-US" sz="900" b="0" i="0" u="none" strike="noStrike" kern="1200" err="1">
                <a:solidFill>
                  <a:schemeClr val="tx1"/>
                </a:solidFill>
                <a:effectLst/>
                <a:latin typeface="Segoe UI Light" pitchFamily="34" charset="0"/>
                <a:ea typeface="+mn-ea"/>
                <a:cs typeface="+mn-cs"/>
                <a:hlinkClick r:id="rId5"/>
              </a:rPr>
              <a:t>Cmder</a:t>
            </a:r>
            <a:r>
              <a:rPr lang="en-US" sz="900" b="0" i="0" u="none" strike="noStrike" kern="1200">
                <a:solidFill>
                  <a:schemeClr val="tx1"/>
                </a:solidFill>
                <a:effectLst/>
                <a:latin typeface="Segoe UI Light" pitchFamily="34" charset="0"/>
                <a:ea typeface="+mn-ea"/>
                <a:cs typeface="+mn-cs"/>
                <a:hlinkClick r:id="rId5"/>
              </a:rPr>
              <a:t> for Windows</a:t>
            </a:r>
            <a:endParaRPr lang="en-US" sz="900" b="0" i="0"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hlinkClick r:id="rId6"/>
              </a:rPr>
              <a:t>Oh My </a:t>
            </a:r>
            <a:r>
              <a:rPr lang="en-US" sz="900" b="0" i="0" u="none" strike="noStrike" kern="1200" err="1">
                <a:solidFill>
                  <a:schemeClr val="tx1"/>
                </a:solidFill>
                <a:effectLst/>
                <a:latin typeface="Segoe UI Light" pitchFamily="34" charset="0"/>
                <a:ea typeface="+mn-ea"/>
                <a:cs typeface="+mn-cs"/>
                <a:hlinkClick r:id="rId6"/>
              </a:rPr>
              <a:t>Zsh</a:t>
            </a:r>
            <a:r>
              <a:rPr lang="en-US" sz="900" b="0" i="0" u="none" strike="noStrike" kern="1200">
                <a:solidFill>
                  <a:schemeClr val="tx1"/>
                </a:solidFill>
                <a:effectLst/>
                <a:latin typeface="Segoe UI Light" pitchFamily="34" charset="0"/>
                <a:ea typeface="+mn-ea"/>
                <a:cs typeface="+mn-cs"/>
                <a:hlinkClick r:id="rId6"/>
              </a:rPr>
              <a:t> for Mac</a:t>
            </a:r>
            <a:endParaRPr lang="en-US" sz="900" b="0" i="0" kern="1200">
              <a:solidFill>
                <a:schemeClr val="tx1"/>
              </a:solidFill>
              <a:effectLst/>
              <a:latin typeface="Segoe UI Light" pitchFamily="34" charset="0"/>
              <a:ea typeface="+mn-ea"/>
              <a:cs typeface="+mn-cs"/>
            </a:endParaRPr>
          </a:p>
          <a:p>
            <a:r>
              <a:rPr lang="en-US" sz="900" b="0" i="0" u="none" strike="noStrike" kern="1200" err="1">
                <a:solidFill>
                  <a:schemeClr val="tx1"/>
                </a:solidFill>
                <a:effectLst/>
                <a:latin typeface="Segoe UI Light" pitchFamily="34" charset="0"/>
                <a:ea typeface="+mn-ea"/>
                <a:cs typeface="+mn-cs"/>
                <a:hlinkClick r:id="rId7"/>
              </a:rPr>
              <a:t>Git</a:t>
            </a:r>
            <a:r>
              <a:rPr lang="en-US" sz="900" b="0" i="0" u="none" strike="noStrike" kern="1200">
                <a:solidFill>
                  <a:schemeClr val="tx1"/>
                </a:solidFill>
                <a:effectLst/>
                <a:latin typeface="Segoe UI Light" pitchFamily="34" charset="0"/>
                <a:ea typeface="+mn-ea"/>
                <a:cs typeface="+mn-cs"/>
                <a:hlinkClick r:id="rId7"/>
              </a:rPr>
              <a:t> source control tools</a:t>
            </a:r>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8250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18046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www.telerik.com/fiddler" TargetMode="External"/><Relationship Id="rId7" Type="http://schemas.openxmlformats.org/officeDocument/2006/relationships/hyperlink" Target="https://git-scm.com/" TargetMode="External"/><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ohmyz.sh/" TargetMode="External"/><Relationship Id="rId11" Type="http://schemas.openxmlformats.org/officeDocument/2006/relationships/image" Target="../media/image24.jpeg"/><Relationship Id="rId5" Type="http://schemas.openxmlformats.org/officeDocument/2006/relationships/hyperlink" Target="http://cmder.net/" TargetMode="External"/><Relationship Id="rId10" Type="http://schemas.openxmlformats.org/officeDocument/2006/relationships/image" Target="../media/image23.png"/><Relationship Id="rId4" Type="http://schemas.openxmlformats.org/officeDocument/2006/relationships/hyperlink" Target="https://www.getpostman.com/docs/introduction" TargetMode="Externa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brew.sh/" TargetMode="External"/><Relationship Id="rId2" Type="http://schemas.openxmlformats.org/officeDocument/2006/relationships/hyperlink" Target="https://nodejs.org/en/"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sublimetext.com/" TargetMode="External"/><Relationship Id="rId7" Type="http://schemas.openxmlformats.org/officeDocument/2006/relationships/image" Target="../media/image16.png"/><Relationship Id="rId2" Type="http://schemas.openxmlformats.org/officeDocument/2006/relationships/hyperlink" Target="https://code.visualstudio.com/" TargetMode="Externa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jetbrains.com/webstorm" TargetMode="External"/><Relationship Id="rId4" Type="http://schemas.openxmlformats.org/officeDocument/2006/relationships/hyperlink" Target="https://atom.io/" TargetMode="Externa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o.microsoft.com/fwlink/?LinkId=691978&amp;clcid=0x409"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aka.ms/getntvs" TargetMode="External"/><Relationship Id="rId4" Type="http://schemas.openxmlformats.org/officeDocument/2006/relationships/hyperlink" Target="https://www.visualstudio.com/en-us/news/releasenotes/vs2015-update3-v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r>
              <a:rPr lang="en-US"/>
              <a:t>Setup development environments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46659"/>
          </a:xfrm>
        </p:spPr>
        <p:txBody>
          <a:bodyPr/>
          <a:lstStyle/>
          <a:p>
            <a:r>
              <a:rPr lang="en-US"/>
              <a:t>The Yeoman SharePoint web part generator helps you quickly create a SharePoint client-side solution project with the right toolchain and project structure.</a:t>
            </a:r>
          </a:p>
        </p:txBody>
      </p:sp>
      <p:sp>
        <p:nvSpPr>
          <p:cNvPr id="3" name="Title 2"/>
          <p:cNvSpPr>
            <a:spLocks noGrp="1"/>
          </p:cNvSpPr>
          <p:nvPr>
            <p:ph type="title"/>
          </p:nvPr>
        </p:nvSpPr>
        <p:spPr/>
        <p:txBody>
          <a:bodyPr/>
          <a:lstStyle/>
          <a:p>
            <a:r>
              <a:rPr lang="en-US"/>
              <a:t>Install Yeoman SharePoint generator</a:t>
            </a:r>
          </a:p>
        </p:txBody>
      </p:sp>
      <p:sp>
        <p:nvSpPr>
          <p:cNvPr id="5" name="Rectangle 2"/>
          <p:cNvSpPr>
            <a:spLocks noChangeArrowheads="1"/>
          </p:cNvSpPr>
          <p:nvPr/>
        </p:nvSpPr>
        <p:spPr bwMode="auto">
          <a:xfrm>
            <a:off x="745629" y="3353246"/>
            <a:ext cx="65" cy="45520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lvl="0" defTabSz="914400" eaLnBrk="0" fontAlgn="base" hangingPunct="0">
              <a:spcBef>
                <a:spcPct val="0"/>
              </a:spcBef>
              <a:spcAft>
                <a:spcPct val="0"/>
              </a:spcAft>
            </a:pPr>
            <a:endParaRPr lang="en-US" altLang="en-US" sz="2000">
              <a:solidFill>
                <a:srgbClr val="333333"/>
              </a:solidFill>
              <a:latin typeface="Consolas" panose="020B0609020204030204" pitchFamily="49" charset="0"/>
              <a:cs typeface="Times New Roman" panose="02020603050405020304" pitchFamily="18" charset="0"/>
            </a:endParaRPr>
          </a:p>
        </p:txBody>
      </p:sp>
      <p:sp>
        <p:nvSpPr>
          <p:cNvPr id="6" name="Rectangle 2"/>
          <p:cNvSpPr>
            <a:spLocks noChangeArrowheads="1"/>
          </p:cNvSpPr>
          <p:nvPr/>
        </p:nvSpPr>
        <p:spPr bwMode="auto">
          <a:xfrm>
            <a:off x="726157" y="4138288"/>
            <a:ext cx="9419606" cy="648997"/>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lvl="0" defTabSz="914400" eaLnBrk="0" fontAlgn="base" hangingPunct="0">
              <a:spcBef>
                <a:spcPct val="0"/>
              </a:spcBef>
              <a:spcAft>
                <a:spcPct val="0"/>
              </a:spcAft>
            </a:pPr>
            <a:r>
              <a:rPr lang="NN-NO" altLang="EN-US" sz="2800" dirty="0">
                <a:solidFill>
                  <a:schemeClr val="bg1"/>
                </a:solidFill>
                <a:latin typeface="Consolas" panose="020B0609020204030204" pitchFamily="49" charset="0"/>
                <a:cs typeface="Times New Roman" panose="02020603050405020304" pitchFamily="18" charset="0"/>
              </a:rPr>
              <a:t>npm install -g @microsoft/generator-sharepoint</a:t>
            </a:r>
          </a:p>
        </p:txBody>
      </p:sp>
    </p:spTree>
    <p:extLst>
      <p:ext uri="{BB962C8B-B14F-4D97-AF65-F5344CB8AC3E}">
        <p14:creationId xmlns:p14="http://schemas.microsoft.com/office/powerpoint/2010/main" val="7880630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47098"/>
          </a:xfrm>
        </p:spPr>
        <p:txBody>
          <a:bodyPr/>
          <a:lstStyle/>
          <a:p>
            <a:r>
              <a:rPr lang="en-US">
                <a:solidFill>
                  <a:schemeClr val="tx1"/>
                </a:solidFill>
                <a:latin typeface="Segoe UI Light" pitchFamily="34" charset="0"/>
                <a:hlinkClick r:id="rId3"/>
              </a:rPr>
              <a:t>Fiddler</a:t>
            </a:r>
            <a:endParaRPr lang="en-US">
              <a:solidFill>
                <a:schemeClr val="tx1"/>
              </a:solidFill>
              <a:latin typeface="Segoe UI Light" pitchFamily="34" charset="0"/>
            </a:endParaRPr>
          </a:p>
          <a:p>
            <a:r>
              <a:rPr lang="en-US">
                <a:solidFill>
                  <a:schemeClr val="tx1"/>
                </a:solidFill>
                <a:latin typeface="Segoe UI Light" pitchFamily="34" charset="0"/>
                <a:hlinkClick r:id="rId4"/>
              </a:rPr>
              <a:t>Postman plugin for Chrome</a:t>
            </a:r>
            <a:endParaRPr lang="en-US">
              <a:solidFill>
                <a:schemeClr val="tx1"/>
              </a:solidFill>
              <a:latin typeface="Segoe UI Light" pitchFamily="34" charset="0"/>
            </a:endParaRPr>
          </a:p>
          <a:p>
            <a:r>
              <a:rPr lang="en-US" err="1">
                <a:solidFill>
                  <a:schemeClr val="tx1"/>
                </a:solidFill>
                <a:latin typeface="Segoe UI Light" pitchFamily="34" charset="0"/>
                <a:hlinkClick r:id="rId5"/>
              </a:rPr>
              <a:t>Cmder</a:t>
            </a:r>
            <a:r>
              <a:rPr lang="en-US">
                <a:solidFill>
                  <a:schemeClr val="tx1"/>
                </a:solidFill>
                <a:latin typeface="Segoe UI Light" pitchFamily="34" charset="0"/>
                <a:hlinkClick r:id="rId5"/>
              </a:rPr>
              <a:t> for Windows</a:t>
            </a:r>
            <a:endParaRPr lang="en-US">
              <a:solidFill>
                <a:schemeClr val="tx1"/>
              </a:solidFill>
              <a:latin typeface="Segoe UI Light" pitchFamily="34" charset="0"/>
            </a:endParaRPr>
          </a:p>
          <a:p>
            <a:r>
              <a:rPr lang="en-US">
                <a:solidFill>
                  <a:schemeClr val="tx1"/>
                </a:solidFill>
                <a:latin typeface="Segoe UI Light" pitchFamily="34" charset="0"/>
                <a:hlinkClick r:id="rId6"/>
              </a:rPr>
              <a:t>Oh My </a:t>
            </a:r>
            <a:r>
              <a:rPr lang="en-US" err="1">
                <a:solidFill>
                  <a:schemeClr val="tx1"/>
                </a:solidFill>
                <a:latin typeface="Segoe UI Light" pitchFamily="34" charset="0"/>
                <a:hlinkClick r:id="rId6"/>
              </a:rPr>
              <a:t>Zsh</a:t>
            </a:r>
            <a:r>
              <a:rPr lang="en-US">
                <a:solidFill>
                  <a:schemeClr val="tx1"/>
                </a:solidFill>
                <a:latin typeface="Segoe UI Light" pitchFamily="34" charset="0"/>
                <a:hlinkClick r:id="rId6"/>
              </a:rPr>
              <a:t> for Mac</a:t>
            </a:r>
            <a:endParaRPr lang="en-US">
              <a:solidFill>
                <a:schemeClr val="tx1"/>
              </a:solidFill>
              <a:latin typeface="Segoe UI Light" pitchFamily="34" charset="0"/>
            </a:endParaRPr>
          </a:p>
          <a:p>
            <a:r>
              <a:rPr lang="en-US" err="1">
                <a:solidFill>
                  <a:schemeClr val="tx1"/>
                </a:solidFill>
                <a:latin typeface="Segoe UI Light" pitchFamily="34" charset="0"/>
                <a:hlinkClick r:id="rId7"/>
              </a:rPr>
              <a:t>Git</a:t>
            </a:r>
            <a:r>
              <a:rPr lang="en-US">
                <a:solidFill>
                  <a:schemeClr val="tx1"/>
                </a:solidFill>
                <a:latin typeface="Segoe UI Light" pitchFamily="34" charset="0"/>
                <a:hlinkClick r:id="rId7"/>
              </a:rPr>
              <a:t> source control tools</a:t>
            </a:r>
            <a:endParaRPr lang="en-US">
              <a:solidFill>
                <a:schemeClr val="tx1"/>
              </a:solidFill>
              <a:latin typeface="Segoe UI Light" pitchFamily="34" charset="0"/>
            </a:endParaRPr>
          </a:p>
        </p:txBody>
      </p:sp>
      <p:sp>
        <p:nvSpPr>
          <p:cNvPr id="3" name="Title 2"/>
          <p:cNvSpPr>
            <a:spLocks noGrp="1"/>
          </p:cNvSpPr>
          <p:nvPr>
            <p:ph type="title"/>
          </p:nvPr>
        </p:nvSpPr>
        <p:spPr/>
        <p:txBody>
          <a:bodyPr/>
          <a:lstStyle/>
          <a:p>
            <a:r>
              <a:rPr lang="en-US"/>
              <a:t>Install optional tools</a:t>
            </a:r>
          </a:p>
        </p:txBody>
      </p:sp>
      <p:pic>
        <p:nvPicPr>
          <p:cNvPr id="9" name="Picture 4" descr="Image result for fiddler web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2573" y="472926"/>
            <a:ext cx="27051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postman logo chro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8397" y="1690569"/>
            <a:ext cx="1210474" cy="12104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6629" y="2377926"/>
            <a:ext cx="1206468" cy="1206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oh my zsh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6205" y="3186543"/>
            <a:ext cx="1184921" cy="11849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https://git-scm.com/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68917" y="4319496"/>
            <a:ext cx="2059347" cy="85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38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Installing needed tools and libraries to your development environment</a:t>
            </a:r>
            <a:endParaRPr lang="fi-FI"/>
          </a:p>
        </p:txBody>
      </p:sp>
    </p:spTree>
    <p:extLst>
      <p:ext uri="{BB962C8B-B14F-4D97-AF65-F5344CB8AC3E}">
        <p14:creationId xmlns:p14="http://schemas.microsoft.com/office/powerpoint/2010/main" val="1644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Setting up your computer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42970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Setting up your computer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925663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1098762"/>
          </a:xfrm>
        </p:spPr>
        <p:txBody>
          <a:bodyPr/>
          <a:lstStyle/>
          <a:p>
            <a:r>
              <a:rPr lang="en-US" kern="0">
                <a:ln>
                  <a:solidFill>
                    <a:srgbClr val="0072C6">
                      <a:alpha val="0"/>
                    </a:srgbClr>
                  </a:solidFill>
                </a:ln>
                <a:solidFill>
                  <a:srgbClr val="FFFFFF"/>
                </a:solidFill>
              </a:rPr>
              <a:t>Setting up your computer</a:t>
            </a:r>
            <a:endParaRPr lang="en-US"/>
          </a:p>
        </p:txBody>
      </p:sp>
    </p:spTree>
    <p:extLst>
      <p:ext uri="{BB962C8B-B14F-4D97-AF65-F5344CB8AC3E}">
        <p14:creationId xmlns:p14="http://schemas.microsoft.com/office/powerpoint/2010/main" val="4086167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pPr marL="742950" indent="-742950">
              <a:buFont typeface="+mj-lt"/>
              <a:buAutoNum type="arabicPeriod"/>
            </a:pPr>
            <a:r>
              <a:rPr lang="en-US"/>
              <a:t>Install developer tools</a:t>
            </a:r>
          </a:p>
          <a:p>
            <a:pPr marL="742950" indent="-742950">
              <a:buFont typeface="+mj-lt"/>
              <a:buAutoNum type="arabicPeriod"/>
            </a:pPr>
            <a:r>
              <a:rPr lang="en-US"/>
              <a:t>Install Yeoman and gulp</a:t>
            </a:r>
          </a:p>
          <a:p>
            <a:pPr marL="742950" indent="-742950">
              <a:buFont typeface="+mj-lt"/>
              <a:buAutoNum type="arabicPeriod"/>
            </a:pPr>
            <a:r>
              <a:rPr lang="en-US"/>
              <a:t>Install Yeoman SharePoint generator</a:t>
            </a:r>
          </a:p>
          <a:p>
            <a:pPr marL="742950" indent="-742950">
              <a:buFont typeface="+mj-lt"/>
              <a:buAutoNum type="arabicPeriod"/>
            </a:pPr>
            <a:r>
              <a:rPr lang="en-US"/>
              <a:t>Install optional tools</a:t>
            </a:r>
          </a:p>
        </p:txBody>
      </p:sp>
      <p:sp>
        <p:nvSpPr>
          <p:cNvPr id="3" name="Title 2"/>
          <p:cNvSpPr>
            <a:spLocks noGrp="1"/>
          </p:cNvSpPr>
          <p:nvPr>
            <p:ph type="title"/>
          </p:nvPr>
        </p:nvSpPr>
        <p:spPr/>
        <p:txBody>
          <a:bodyPr/>
          <a:lstStyle/>
          <a:p>
            <a:r>
              <a:rPr lang="en-US"/>
              <a:t>Setting Up Your Computer Steps</a:t>
            </a:r>
          </a:p>
        </p:txBody>
      </p:sp>
    </p:spTree>
    <p:extLst>
      <p:ext uri="{BB962C8B-B14F-4D97-AF65-F5344CB8AC3E}">
        <p14:creationId xmlns:p14="http://schemas.microsoft.com/office/powerpoint/2010/main" val="399443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4577382"/>
            <a:ext cx="11737165" cy="738664"/>
          </a:xfrm>
        </p:spPr>
        <p:txBody>
          <a:bodyPr/>
          <a:lstStyle/>
          <a:p>
            <a:r>
              <a:rPr lang="en-US"/>
              <a:t>Linux</a:t>
            </a:r>
          </a:p>
        </p:txBody>
      </p:sp>
      <p:sp>
        <p:nvSpPr>
          <p:cNvPr id="3" name="Title 2"/>
          <p:cNvSpPr>
            <a:spLocks noGrp="1"/>
          </p:cNvSpPr>
          <p:nvPr>
            <p:ph type="title"/>
          </p:nvPr>
        </p:nvSpPr>
        <p:spPr/>
        <p:txBody>
          <a:bodyPr/>
          <a:lstStyle/>
          <a:p>
            <a:r>
              <a:rPr lang="en-US"/>
              <a:t>Install developer tools – </a:t>
            </a:r>
            <a:r>
              <a:rPr lang="en-US" err="1"/>
              <a:t>NodeJS</a:t>
            </a:r>
            <a:r>
              <a:rPr lang="en-US"/>
              <a:t> and </a:t>
            </a:r>
            <a:r>
              <a:rPr lang="en-US" err="1"/>
              <a:t>npm</a:t>
            </a:r>
            <a:endParaRPr lang="en-US"/>
          </a:p>
        </p:txBody>
      </p:sp>
      <p:sp>
        <p:nvSpPr>
          <p:cNvPr id="5" name="Rectangle 2"/>
          <p:cNvSpPr>
            <a:spLocks noChangeArrowheads="1"/>
          </p:cNvSpPr>
          <p:nvPr/>
        </p:nvSpPr>
        <p:spPr bwMode="auto">
          <a:xfrm>
            <a:off x="961653" y="3872074"/>
            <a:ext cx="65"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7" name="Text Placeholder 1"/>
          <p:cNvSpPr txBox="1">
            <a:spLocks/>
          </p:cNvSpPr>
          <p:nvPr/>
        </p:nvSpPr>
        <p:spPr>
          <a:xfrm>
            <a:off x="427038" y="1365250"/>
            <a:ext cx="11887200" cy="264687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Install </a:t>
            </a:r>
            <a:r>
              <a:rPr lang="en-US" dirty="0" err="1">
                <a:hlinkClick r:id="rId2"/>
              </a:rPr>
              <a:t>NodeJS</a:t>
            </a:r>
            <a:r>
              <a:rPr lang="en-US" dirty="0"/>
              <a:t> Long Term Support (LTS) version.</a:t>
            </a:r>
          </a:p>
          <a:p>
            <a:r>
              <a:rPr lang="en-US" dirty="0"/>
              <a:t>If you are using a Mac, it is recommended you use </a:t>
            </a:r>
            <a:r>
              <a:rPr lang="en-US" dirty="0">
                <a:hlinkClick r:id="rId3"/>
              </a:rPr>
              <a:t>homebrew</a:t>
            </a:r>
            <a:r>
              <a:rPr lang="en-US" dirty="0"/>
              <a:t> to install and manage </a:t>
            </a:r>
            <a:r>
              <a:rPr lang="en-US" dirty="0" err="1"/>
              <a:t>NodeJS</a:t>
            </a:r>
            <a:r>
              <a:rPr lang="en-US" dirty="0"/>
              <a:t>.</a:t>
            </a:r>
          </a:p>
          <a:p>
            <a:r>
              <a:rPr lang="en-US" dirty="0"/>
              <a:t>make sure you are running the latest </a:t>
            </a:r>
            <a:r>
              <a:rPr lang="en-US" dirty="0" err="1"/>
              <a:t>npm</a:t>
            </a:r>
            <a:endParaRPr lang="en-US" dirty="0"/>
          </a:p>
        </p:txBody>
      </p:sp>
      <p:sp>
        <p:nvSpPr>
          <p:cNvPr id="9" name="Rectangle 2"/>
          <p:cNvSpPr>
            <a:spLocks noChangeArrowheads="1"/>
          </p:cNvSpPr>
          <p:nvPr/>
        </p:nvSpPr>
        <p:spPr bwMode="auto">
          <a:xfrm>
            <a:off x="961653" y="5100602"/>
            <a:ext cx="3816424"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3002" rIns="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961653" y="5316046"/>
            <a:ext cx="9865096"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sudo npm install -g npm </a:t>
            </a:r>
          </a:p>
        </p:txBody>
      </p:sp>
      <p:sp>
        <p:nvSpPr>
          <p:cNvPr id="10" name="Rectangle 2"/>
          <p:cNvSpPr>
            <a:spLocks noChangeArrowheads="1"/>
          </p:cNvSpPr>
          <p:nvPr/>
        </p:nvSpPr>
        <p:spPr bwMode="auto">
          <a:xfrm>
            <a:off x="961653" y="3989941"/>
            <a:ext cx="9865096"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npm</a:t>
            </a:r>
          </a:p>
        </p:txBody>
      </p:sp>
    </p:spTree>
    <p:extLst>
      <p:ext uri="{BB962C8B-B14F-4D97-AF65-F5344CB8AC3E}">
        <p14:creationId xmlns:p14="http://schemas.microsoft.com/office/powerpoint/2010/main" val="12828016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Install developer tools – Code Editors</a:t>
            </a:r>
          </a:p>
        </p:txBody>
      </p:sp>
      <p:sp>
        <p:nvSpPr>
          <p:cNvPr id="7" name="Text Placeholder 1"/>
          <p:cNvSpPr txBox="1">
            <a:spLocks/>
          </p:cNvSpPr>
          <p:nvPr/>
        </p:nvSpPr>
        <p:spPr>
          <a:xfrm>
            <a:off x="427038" y="1365250"/>
            <a:ext cx="11887200" cy="276998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hlinkClick r:id="rId2"/>
              </a:rPr>
              <a:t>Visual Studio Code</a:t>
            </a:r>
            <a:endParaRPr lang="pt-BR" dirty="0"/>
          </a:p>
          <a:p>
            <a:r>
              <a:rPr lang="pt-BR" dirty="0">
                <a:hlinkClick r:id="rId3"/>
              </a:rPr>
              <a:t>Sublime</a:t>
            </a:r>
            <a:endParaRPr lang="pt-BR" dirty="0"/>
          </a:p>
          <a:p>
            <a:r>
              <a:rPr lang="pt-BR" dirty="0">
                <a:hlinkClick r:id="rId4"/>
              </a:rPr>
              <a:t>Atom</a:t>
            </a:r>
            <a:endParaRPr lang="pt-BR" dirty="0"/>
          </a:p>
          <a:p>
            <a:r>
              <a:rPr lang="pt-BR" dirty="0">
                <a:hlinkClick r:id="rId5"/>
              </a:rPr>
              <a:t>Webstorm</a:t>
            </a:r>
            <a:endParaRPr lang="pt-BR" dirty="0"/>
          </a:p>
        </p:txBody>
      </p:sp>
      <p:pic>
        <p:nvPicPr>
          <p:cNvPr id="1026" name="Picture 2" descr="Image result for logo visual studio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3175" y="972269"/>
            <a:ext cx="1541201" cy="1593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ublime ed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0133" y="1769070"/>
            <a:ext cx="1363215" cy="13632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ogo atom edi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1745" y="2751708"/>
            <a:ext cx="1324059" cy="12128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ogo webstorm edi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2815" y="3281238"/>
            <a:ext cx="1556248" cy="15562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7038" y="5681895"/>
            <a:ext cx="7285372" cy="369332"/>
          </a:xfrm>
          <a:prstGeom prst="rect">
            <a:avLst/>
          </a:prstGeom>
        </p:spPr>
        <p:txBody>
          <a:bodyPr wrap="square">
            <a:spAutoFit/>
          </a:bodyPr>
          <a:lstStyle/>
          <a:p>
            <a:r>
              <a:rPr lang="en-US" dirty="0"/>
              <a:t>Not all these tools are required.  Just install he ones you want to use.</a:t>
            </a:r>
          </a:p>
        </p:txBody>
      </p:sp>
    </p:spTree>
    <p:extLst>
      <p:ext uri="{BB962C8B-B14F-4D97-AF65-F5344CB8AC3E}">
        <p14:creationId xmlns:p14="http://schemas.microsoft.com/office/powerpoint/2010/main" val="12824324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 developer tools – compiler tools</a:t>
            </a:r>
          </a:p>
        </p:txBody>
      </p:sp>
      <p:sp>
        <p:nvSpPr>
          <p:cNvPr id="6" name="Rectangle 2"/>
          <p:cNvSpPr>
            <a:spLocks noChangeArrowheads="1"/>
          </p:cNvSpPr>
          <p:nvPr/>
        </p:nvSpPr>
        <p:spPr bwMode="auto">
          <a:xfrm>
            <a:off x="961653" y="1985674"/>
            <a:ext cx="65"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lvl="0" defTabSz="914400" eaLnBrk="0" fontAlgn="base" hangingPunct="0">
              <a:spcBef>
                <a:spcPct val="0"/>
              </a:spcBef>
              <a:spcAft>
                <a:spcPct val="0"/>
              </a:spcAf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8" name="Text Placeholder 1"/>
          <p:cNvSpPr txBox="1">
            <a:spLocks/>
          </p:cNvSpPr>
          <p:nvPr/>
        </p:nvSpPr>
        <p:spPr>
          <a:xfrm>
            <a:off x="424399" y="1340015"/>
            <a:ext cx="118872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t>Ubuntu</a:t>
            </a:r>
          </a:p>
          <a:p>
            <a:endParaRPr lang="pt-BR" dirty="0"/>
          </a:p>
        </p:txBody>
      </p:sp>
      <p:sp>
        <p:nvSpPr>
          <p:cNvPr id="11" name="Text Placeholder 1"/>
          <p:cNvSpPr txBox="1">
            <a:spLocks/>
          </p:cNvSpPr>
          <p:nvPr/>
        </p:nvSpPr>
        <p:spPr>
          <a:xfrm>
            <a:off x="424399" y="2908178"/>
            <a:ext cx="118872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t>fedora</a:t>
            </a:r>
          </a:p>
          <a:p>
            <a:endParaRPr lang="pt-BR" dirty="0"/>
          </a:p>
        </p:txBody>
      </p:sp>
      <p:sp>
        <p:nvSpPr>
          <p:cNvPr id="12" name="Rectangle 2"/>
          <p:cNvSpPr>
            <a:spLocks noChangeArrowheads="1"/>
          </p:cNvSpPr>
          <p:nvPr/>
        </p:nvSpPr>
        <p:spPr bwMode="auto">
          <a:xfrm>
            <a:off x="959014" y="3582935"/>
            <a:ext cx="65"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lvl="0" defTabSz="914400" eaLnBrk="0" fontAlgn="base" hangingPunct="0">
              <a:spcBef>
                <a:spcPct val="0"/>
              </a:spcBef>
              <a:spcAft>
                <a:spcPct val="0"/>
              </a:spcAf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959015" y="3768473"/>
            <a:ext cx="10803840"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nn-NO" altLang="en-US" sz="2400">
                <a:solidFill>
                  <a:schemeClr val="bg1"/>
                </a:solidFill>
                <a:latin typeface="Consolas" panose="020B0609020204030204" pitchFamily="49" charset="0"/>
                <a:cs typeface="Times New Roman" panose="02020603050405020304" pitchFamily="18" charset="0"/>
              </a:rPr>
              <a:t>sudo yum install make automake gcc gcc-c++ kernel-devel</a:t>
            </a:r>
          </a:p>
        </p:txBody>
      </p:sp>
      <p:sp>
        <p:nvSpPr>
          <p:cNvPr id="14" name="Rectangle 2"/>
          <p:cNvSpPr>
            <a:spLocks noChangeArrowheads="1"/>
          </p:cNvSpPr>
          <p:nvPr/>
        </p:nvSpPr>
        <p:spPr bwMode="auto">
          <a:xfrm>
            <a:off x="959015" y="2168711"/>
            <a:ext cx="10803840"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nn-NO" altLang="en-US" sz="2400">
                <a:solidFill>
                  <a:schemeClr val="bg1"/>
                </a:solidFill>
                <a:latin typeface="Consolas" panose="020B0609020204030204" pitchFamily="49" charset="0"/>
                <a:cs typeface="Times New Roman" panose="02020603050405020304" pitchFamily="18" charset="0"/>
              </a:rPr>
              <a:t>sudo apt-get install build-essential</a:t>
            </a:r>
          </a:p>
        </p:txBody>
      </p:sp>
    </p:spTree>
    <p:extLst>
      <p:ext uri="{BB962C8B-B14F-4D97-AF65-F5344CB8AC3E}">
        <p14:creationId xmlns:p14="http://schemas.microsoft.com/office/powerpoint/2010/main" val="2675137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Install developer tools – Visual Studio</a:t>
            </a:r>
          </a:p>
        </p:txBody>
      </p:sp>
      <p:sp>
        <p:nvSpPr>
          <p:cNvPr id="7" name="Text Placeholder 1"/>
          <p:cNvSpPr txBox="1">
            <a:spLocks/>
          </p:cNvSpPr>
          <p:nvPr/>
        </p:nvSpPr>
        <p:spPr>
          <a:xfrm>
            <a:off x="427038" y="1365250"/>
            <a:ext cx="11887200" cy="387798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If you want to use Visual Studio as your development environment, install the following required tools and updates:</a:t>
            </a:r>
          </a:p>
          <a:p>
            <a:r>
              <a:rPr lang="en-US" dirty="0">
                <a:hlinkClick r:id="rId3"/>
              </a:rPr>
              <a:t>Visual Studio 2015</a:t>
            </a:r>
            <a:endParaRPr lang="en-US" dirty="0"/>
          </a:p>
          <a:p>
            <a:r>
              <a:rPr lang="en-US" dirty="0">
                <a:hlinkClick r:id="rId4"/>
              </a:rPr>
              <a:t>Visual Studio Update 3 or later</a:t>
            </a:r>
            <a:endParaRPr lang="en-US" dirty="0"/>
          </a:p>
          <a:p>
            <a:r>
              <a:rPr lang="en-US" dirty="0">
                <a:hlinkClick r:id="rId5"/>
              </a:rPr>
              <a:t>Node.js Tools for Visual Studio</a:t>
            </a:r>
            <a:endParaRPr lang="en-US" dirty="0"/>
          </a:p>
        </p:txBody>
      </p:sp>
      <p:pic>
        <p:nvPicPr>
          <p:cNvPr id="4" name="Picture 2" descr="Image result for logo visual studio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0565" y="3277352"/>
            <a:ext cx="1901241" cy="19658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7557" y="6521598"/>
            <a:ext cx="9505056"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Note. Developer experience in Visual Studio 2015 is not really optimal</a:t>
            </a:r>
          </a:p>
        </p:txBody>
      </p:sp>
    </p:spTree>
    <p:extLst>
      <p:ext uri="{BB962C8B-B14F-4D97-AF65-F5344CB8AC3E}">
        <p14:creationId xmlns:p14="http://schemas.microsoft.com/office/powerpoint/2010/main" val="24946712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9688015" cy="1969770"/>
          </a:xfrm>
        </p:spPr>
        <p:txBody>
          <a:bodyPr/>
          <a:lstStyle/>
          <a:p>
            <a:r>
              <a:rPr lang="en-US">
                <a:solidFill>
                  <a:schemeClr val="tx1"/>
                </a:solidFill>
                <a:latin typeface="Segoe UI Light" pitchFamily="34" charset="0"/>
                <a:hlinkClick r:id="rId3"/>
              </a:rPr>
              <a:t>Yeoman</a:t>
            </a:r>
            <a:r>
              <a:rPr lang="en-US">
                <a:solidFill>
                  <a:schemeClr val="tx1"/>
                </a:solidFill>
                <a:latin typeface="Segoe UI Light" pitchFamily="34" charset="0"/>
              </a:rPr>
              <a:t> helps you kick-start new projects</a:t>
            </a:r>
          </a:p>
          <a:p>
            <a:r>
              <a:rPr lang="en-US">
                <a:solidFill>
                  <a:schemeClr val="tx1"/>
                </a:solidFill>
                <a:latin typeface="Segoe UI Light" pitchFamily="34" charset="0"/>
              </a:rPr>
              <a:t>SharePoint client-side development tools include a Yeoman generator for creating new web parts. </a:t>
            </a:r>
            <a:endParaRPr lang="en-US"/>
          </a:p>
        </p:txBody>
      </p:sp>
      <p:sp>
        <p:nvSpPr>
          <p:cNvPr id="3" name="Title 2"/>
          <p:cNvSpPr>
            <a:spLocks noGrp="1"/>
          </p:cNvSpPr>
          <p:nvPr>
            <p:ph type="title"/>
          </p:nvPr>
        </p:nvSpPr>
        <p:spPr/>
        <p:txBody>
          <a:bodyPr/>
          <a:lstStyle/>
          <a:p>
            <a:r>
              <a:rPr lang="en-US"/>
              <a:t>Install Yeoman and gulp</a:t>
            </a:r>
          </a:p>
        </p:txBody>
      </p:sp>
      <p:sp>
        <p:nvSpPr>
          <p:cNvPr id="4" name="Rectangle 2"/>
          <p:cNvSpPr>
            <a:spLocks noChangeArrowheads="1"/>
          </p:cNvSpPr>
          <p:nvPr/>
        </p:nvSpPr>
        <p:spPr bwMode="auto">
          <a:xfrm>
            <a:off x="726157" y="4138288"/>
            <a:ext cx="8784976" cy="648997"/>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lvl="0" defTabSz="914400" eaLnBrk="0" fontAlgn="base" hangingPunct="0">
              <a:spcBef>
                <a:spcPct val="0"/>
              </a:spcBef>
              <a:spcAft>
                <a:spcPct val="0"/>
              </a:spcAft>
            </a:pPr>
            <a:r>
              <a:rPr lang="en-US" altLang="en-US" sz="2800" dirty="0" err="1">
                <a:solidFill>
                  <a:schemeClr val="bg1"/>
                </a:solidFill>
                <a:latin typeface="Consolas" panose="020B0609020204030204" pitchFamily="49" charset="0"/>
                <a:cs typeface="Times New Roman" panose="02020603050405020304" pitchFamily="18" charset="0"/>
              </a:rPr>
              <a:t>npm</a:t>
            </a:r>
            <a:r>
              <a:rPr lang="en-US" altLang="en-US" sz="2800" dirty="0">
                <a:solidFill>
                  <a:schemeClr val="bg1"/>
                </a:solidFill>
                <a:latin typeface="Consolas" panose="020B0609020204030204" pitchFamily="49" charset="0"/>
                <a:cs typeface="Times New Roman" panose="02020603050405020304" pitchFamily="18" charset="0"/>
              </a:rPr>
              <a:t> install -g </a:t>
            </a:r>
            <a:r>
              <a:rPr lang="en-US" altLang="en-US" sz="2800" dirty="0" err="1">
                <a:solidFill>
                  <a:schemeClr val="bg1"/>
                </a:solidFill>
                <a:latin typeface="Consolas" panose="020B0609020204030204" pitchFamily="49" charset="0"/>
                <a:cs typeface="Times New Roman" panose="02020603050405020304" pitchFamily="18" charset="0"/>
              </a:rPr>
              <a:t>yo</a:t>
            </a:r>
            <a:r>
              <a:rPr lang="en-US" altLang="en-US" sz="2800" dirty="0">
                <a:solidFill>
                  <a:schemeClr val="bg1"/>
                </a:solidFill>
                <a:latin typeface="Consolas" panose="020B0609020204030204" pitchFamily="49" charset="0"/>
                <a:cs typeface="Times New Roman" panose="02020603050405020304" pitchFamily="18" charset="0"/>
              </a:rPr>
              <a:t> gulp</a:t>
            </a:r>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10538717" y="2993206"/>
            <a:ext cx="814202" cy="182976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3574" y="616942"/>
            <a:ext cx="1930766" cy="1672642"/>
          </a:xfrm>
          <a:prstGeom prst="rect">
            <a:avLst/>
          </a:prstGeom>
        </p:spPr>
      </p:pic>
    </p:spTree>
    <p:extLst>
      <p:ext uri="{BB962C8B-B14F-4D97-AF65-F5344CB8AC3E}">
        <p14:creationId xmlns:p14="http://schemas.microsoft.com/office/powerpoint/2010/main" val="4212767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3F0D774-720F-4E16-97F6-073ECDCD9A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TotalTime>
  <Words>753</Words>
  <Application>Microsoft Office PowerPoint</Application>
  <PresentationFormat>Custom</PresentationFormat>
  <Paragraphs>136</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Consolas</vt:lpstr>
      <vt:lpstr>Segoe UI</vt:lpstr>
      <vt:lpstr>Segoe UI Light</vt:lpstr>
      <vt:lpstr>Times New Roman</vt:lpstr>
      <vt:lpstr>Wingdings</vt:lpstr>
      <vt:lpstr>5-30719_SharePoint_Team_Template_Light</vt:lpstr>
      <vt:lpstr>Getting started with SharePoint Framework</vt:lpstr>
      <vt:lpstr>Agenda</vt:lpstr>
      <vt:lpstr>Setting up your computer</vt:lpstr>
      <vt:lpstr>Setting Up Your Computer Steps</vt:lpstr>
      <vt:lpstr>Install developer tools – NodeJS and npm</vt:lpstr>
      <vt:lpstr>Install developer tools – Code Editors</vt:lpstr>
      <vt:lpstr>Install developer tools – compiler tools</vt:lpstr>
      <vt:lpstr>Install developer tools – Visual Studio</vt:lpstr>
      <vt:lpstr>Install Yeoman and gulp</vt:lpstr>
      <vt:lpstr>Install Yeoman SharePoint generator</vt:lpstr>
      <vt:lpstr>Install optional tools</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Luiz Lu</cp:lastModifiedBy>
  <cp:revision>8</cp:revision>
  <dcterms:modified xsi:type="dcterms:W3CDTF">2017-03-10T00:41:24Z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